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voting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can and will use / spin up threads</a:t>
            </a:r>
          </a:p>
          <a:p>
            <a:pPr/>
            <a:r>
              <a:t>Can be either system internals or multiple systems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Since many of you don’t do it, let’s see how you could introduce it in your company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sort of problems might you face when trying to convince them?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well… is it really working? 1st step to solving a problem is recognising it.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don’t just tell them … you didn’t let me…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you’ve been convinced, YOU are the ones who need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Τίτλος και υπότι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Κείμενο τίτλου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Επίπεδο κύριου τμήματος ένα</a:t>
            </a:r>
          </a:p>
          <a:p>
            <a:pPr lvl="1"/>
            <a:r>
              <a:t>Επίπεδο κύριου τμήματος δύο</a:t>
            </a:r>
          </a:p>
          <a:p>
            <a:pPr lvl="2"/>
            <a:r>
              <a:t>Επίπεδο κύριου τμήματος τρία</a:t>
            </a:r>
          </a:p>
          <a:p>
            <a:pPr lvl="3"/>
            <a:r>
              <a:t>Επίπεδο κύριου τμήματος τέσσερα</a:t>
            </a:r>
          </a:p>
          <a:p>
            <a:pPr lvl="4"/>
            <a:r>
              <a:t>Επίπεδο κύριου τμήματος πέντε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Παράθε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–Γιάννης Μηλοσπόρος</a:t>
            </a:r>
          </a:p>
        </p:txBody>
      </p:sp>
      <p:sp>
        <p:nvSpPr>
          <p:cNvPr id="93" name="Shape 93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«Πληκτρολογήστε παράθεση εδώ.» 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Φωτογραφί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>
            <a:lvl1pPr algn="l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Κείμενο τίτλου</a:t>
            </a:r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Επίπεδο κύριου τμήματος ένα</a:t>
            </a:r>
          </a:p>
          <a:p>
            <a:pPr lvl="1"/>
            <a:r>
              <a:t>Επίπεδο κύριου τμήματος δύο</a:t>
            </a:r>
          </a:p>
          <a:p>
            <a:pPr lvl="2"/>
            <a:r>
              <a:t>Επίπεδο κύριου τμήματος τρία</a:t>
            </a:r>
          </a:p>
          <a:p>
            <a:pPr lvl="3"/>
            <a:r>
              <a:t>Επίπεδο κύριου τμήματος τέσσερα</a:t>
            </a:r>
          </a:p>
          <a:p>
            <a:pPr lvl="4"/>
            <a:r>
              <a:t>Επίπεδο κύριου τμήματος πέντε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Shape 126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>
            <a:lvl1pPr algn="l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Κείμενο τίτλου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35" name="Shape 135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4" name="Shape 14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>
            <a:lvl1pPr algn="l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Κείμενο τίτλου</a:t>
            </a:r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Επίπεδο κύριου τμήματος ένα</a:t>
            </a:r>
          </a:p>
          <a:p>
            <a:pPr lvl="1"/>
            <a:r>
              <a:t>Επίπεδο κύριου τμήματος δύο</a:t>
            </a:r>
          </a:p>
          <a:p>
            <a:pPr lvl="2"/>
            <a:r>
              <a:t>Επίπεδο κύριου τμήματος τρία</a:t>
            </a:r>
          </a:p>
          <a:p>
            <a:pPr lvl="3"/>
            <a:r>
              <a:t>Επίπεδο κύριου τμήματος τέσσερα</a:t>
            </a:r>
          </a:p>
          <a:p>
            <a:pPr lvl="4"/>
            <a:r>
              <a:t>Επίπεδο κύριου τμήματος πέντε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Κείμενο τίτλου</a:t>
            </a:r>
          </a:p>
        </p:txBody>
      </p:sp>
      <p:sp>
        <p:nvSpPr>
          <p:cNvPr id="154" name="Shape 1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Κείμενο τίτλου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buBlip>
                <a:blip r:embed="rId2"/>
              </a:buBlip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buBlip>
                <a:blip r:embed="rId2"/>
              </a:buBlip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buBlip>
                <a:blip r:embed="rId2"/>
              </a:buBlip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buBlip>
                <a:blip r:embed="rId2"/>
              </a:buBlip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Επίπεδο κύριου τμήματος ένα</a:t>
            </a:r>
          </a:p>
          <a:p>
            <a:pPr lvl="1"/>
            <a:r>
              <a:t>Επίπεδο κύριου τμήματος δύο</a:t>
            </a:r>
          </a:p>
          <a:p>
            <a:pPr lvl="2"/>
            <a:r>
              <a:t>Επίπεδο κύριου τμήματος τρία</a:t>
            </a:r>
          </a:p>
          <a:p>
            <a:pPr lvl="3"/>
            <a:r>
              <a:t>Επίπεδο κύριου τμήματος τέσσερα</a:t>
            </a:r>
          </a:p>
          <a:p>
            <a:pPr lvl="4"/>
            <a:r>
              <a:t>Επίπεδο κύριου τμήματος πέντε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Φωτογραφία - Οριζόντι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Κείμενο τίτλου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Τίτλος - Κέντρ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Κείμενο τίτλου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Φωτογραφία - κατακόρυφ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Κείμενο τίτλου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Επίπεδο κύριου τμήματος ένα</a:t>
            </a:r>
          </a:p>
          <a:p>
            <a:pPr lvl="1"/>
            <a:r>
              <a:t>Επίπεδο κύριου τμήματος δύο</a:t>
            </a:r>
          </a:p>
          <a:p>
            <a:pPr lvl="2"/>
            <a:r>
              <a:t>Επίπεδο κύριου τμήματος τρία</a:t>
            </a:r>
          </a:p>
          <a:p>
            <a:pPr lvl="3"/>
            <a:r>
              <a:t>Επίπεδο κύριου τμήματος τέσσερα</a:t>
            </a:r>
          </a:p>
          <a:p>
            <a:pPr lvl="4"/>
            <a:r>
              <a:t>Επίπεδο κύριου τμήματος πέντε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Τίτλος - Άν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Κείμενο τίτλου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Τίτλος και κουκκίδ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Κείμενο τίτλου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Επίπεδο κύριου τμήματος ένα</a:t>
            </a:r>
          </a:p>
          <a:p>
            <a:pPr lvl="1"/>
            <a:r>
              <a:t>Επίπεδο κύριου τμήματος δύο</a:t>
            </a:r>
          </a:p>
          <a:p>
            <a:pPr lvl="2"/>
            <a:r>
              <a:t>Επίπεδο κύριου τμήματος τρία</a:t>
            </a:r>
          </a:p>
          <a:p>
            <a:pPr lvl="3"/>
            <a:r>
              <a:t>Επίπεδο κύριου τμήματος τέσσερα</a:t>
            </a:r>
          </a:p>
          <a:p>
            <a:pPr lvl="4"/>
            <a:r>
              <a:t>Επίπεδο κύριου τμήματος πέντε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Τίτλος, κουκκίδες και φωτογραφί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Κείμενο τίτλου</a:t>
            </a:r>
          </a:p>
        </p:txBody>
      </p:sp>
      <p:sp>
        <p:nvSpPr>
          <p:cNvPr id="66" name="Shape 66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Επίπεδο κύριου τμήματος ένα</a:t>
            </a:r>
          </a:p>
          <a:p>
            <a:pPr lvl="1"/>
            <a:r>
              <a:t>Επίπεδο κύριου τμήματος δύο</a:t>
            </a:r>
          </a:p>
          <a:p>
            <a:pPr lvl="2"/>
            <a:r>
              <a:t>Επίπεδο κύριου τμήματος τρία</a:t>
            </a:r>
          </a:p>
          <a:p>
            <a:pPr lvl="3"/>
            <a:r>
              <a:t>Επίπεδο κύριου τμήματος τέσσερα</a:t>
            </a:r>
          </a:p>
          <a:p>
            <a:pPr lvl="4"/>
            <a:r>
              <a:t>Επίπεδο κύριου τμήματος πέντε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Κουκκίδ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Επίπεδο κύριου τμήματος ένα</a:t>
            </a:r>
          </a:p>
          <a:p>
            <a:pPr lvl="1"/>
            <a:r>
              <a:t>Επίπεδο κύριου τμήματος δύο</a:t>
            </a:r>
          </a:p>
          <a:p>
            <a:pPr lvl="2"/>
            <a:r>
              <a:t>Επίπεδο κύριου τμήματος τρία</a:t>
            </a:r>
          </a:p>
          <a:p>
            <a:pPr lvl="3"/>
            <a:r>
              <a:t>Επίπεδο κύριου τμήματος τέσσερα</a:t>
            </a:r>
          </a:p>
          <a:p>
            <a:pPr lvl="4"/>
            <a:r>
              <a:t>Επίπεδο κύριου τμήματος πέντε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Φωτογραφία - 3 εικόν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Shape 83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Επίπεδο κύριου τμήματος ένα</a:t>
            </a:r>
          </a:p>
          <a:p>
            <a:pPr lvl="1"/>
            <a:r>
              <a:t>Επίπεδο κύριου τμήματος δύο</a:t>
            </a:r>
          </a:p>
          <a:p>
            <a:pPr lvl="2"/>
            <a:r>
              <a:t>Επίπεδο κύριου τμήματος τρία</a:t>
            </a:r>
          </a:p>
          <a:p>
            <a:pPr lvl="3"/>
            <a:r>
              <a:t>Επίπεδο κύριου τμήματος τέσσερα</a:t>
            </a:r>
          </a:p>
          <a:p>
            <a:pPr lvl="4"/>
            <a:r>
              <a:t>Επίπεδο κύριου τμήματος πέντε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Κείμενο τίτλου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project, fresh start</a:t>
            </a:r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Amazing speed at first</a:t>
            </a:r>
          </a:p>
          <a:p>
            <a:pPr>
              <a:buBlip>
                <a:blip r:embed="rId2"/>
              </a:buBlip>
            </a:pPr>
            <a:r>
              <a:t>Feature requests come and go</a:t>
            </a:r>
          </a:p>
          <a:p>
            <a:pPr>
              <a:buBlip>
                <a:blip r:embed="rId2"/>
              </a:buBlip>
            </a:pPr>
            <a:r>
              <a:t>Deadlines are looming</a:t>
            </a:r>
          </a:p>
          <a:p>
            <a:pPr>
              <a:buBlip>
                <a:blip r:embed="rId2"/>
              </a:buBlip>
            </a:pPr>
            <a:r>
              <a:t>Stress adds 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–Anonymous Project Manager</a:t>
            </a:r>
          </a:p>
        </p:txBody>
      </p:sp>
      <p:sp>
        <p:nvSpPr>
          <p:cNvPr id="197" name="Shape 197"/>
          <p:cNvSpPr/>
          <p:nvPr>
            <p:ph type="body" idx="14"/>
          </p:nvPr>
        </p:nvSpPr>
        <p:spPr>
          <a:xfrm>
            <a:off x="1270000" y="3988080"/>
            <a:ext cx="10464800" cy="1205940"/>
          </a:xfrm>
          <a:prstGeom prst="rect">
            <a:avLst/>
          </a:prstGeom>
        </p:spPr>
        <p:txBody>
          <a:bodyPr/>
          <a:lstStyle/>
          <a:p>
            <a:pPr/>
            <a:r>
              <a:t>«Deadline is in 5 days. We are falling behind. If things can be solved with a quick hack, do it!»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broekn-code-mem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454400" y="814387"/>
            <a:ext cx="6096000" cy="812475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–Anonymous Developer</a:t>
            </a:r>
          </a:p>
        </p:txBody>
      </p:sp>
      <p:sp>
        <p:nvSpPr>
          <p:cNvPr id="202" name="Shape 202"/>
          <p:cNvSpPr/>
          <p:nvPr>
            <p:ph type="body" idx="14"/>
          </p:nvPr>
        </p:nvSpPr>
        <p:spPr>
          <a:xfrm>
            <a:off x="1270000" y="3708681"/>
            <a:ext cx="10464800" cy="1764739"/>
          </a:xfrm>
          <a:prstGeom prst="rect">
            <a:avLst/>
          </a:prstGeom>
        </p:spPr>
        <p:txBody>
          <a:bodyPr/>
          <a:lstStyle/>
          <a:p>
            <a:pPr/>
            <a:r>
              <a:t>«It’s just a bug in the calculation of VAT when we charge the credit card. I’ll make a quick fix. No need to test.»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are we?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We have lost control of our code</a:t>
            </a:r>
          </a:p>
          <a:p>
            <a:pPr>
              <a:buBlip>
                <a:blip r:embed="rId2"/>
              </a:buBlip>
            </a:pPr>
            <a:r>
              <a:t>Fear of change</a:t>
            </a:r>
          </a:p>
          <a:p>
            <a:pPr>
              <a:buBlip>
                <a:blip r:embed="rId2"/>
              </a:buBlip>
            </a:pPr>
            <a:r>
              <a:t>No flexibility</a:t>
            </a:r>
          </a:p>
          <a:p>
            <a:pPr>
              <a:buBlip>
                <a:blip r:embed="rId2"/>
              </a:buBlip>
            </a:pPr>
            <a:r>
              <a:t>No agility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Testing Overview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Testing Categories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Tests can be separated into 4 distinct categories:</a:t>
            </a:r>
          </a:p>
          <a:p>
            <a:pPr marL="0" indent="0" algn="ctr">
              <a:buSzTx/>
              <a:buNone/>
            </a:pPr>
            <a:r>
              <a:t>Manual Tests / User Acceptance Tests</a:t>
            </a:r>
          </a:p>
          <a:p>
            <a:pPr marL="0" indent="0" algn="ctr">
              <a:buSzTx/>
              <a:buNone/>
            </a:pPr>
            <a:r>
              <a:t>Functional / UI / E2E Tests</a:t>
            </a:r>
          </a:p>
          <a:p>
            <a:pPr marL="0" indent="0" algn="ctr">
              <a:buSzTx/>
              <a:buNone/>
            </a:pPr>
            <a:r>
              <a:t>Integration Tests</a:t>
            </a:r>
          </a:p>
          <a:p>
            <a:pPr marL="0" indent="0" algn="ctr">
              <a:buSzTx/>
              <a:buNone/>
            </a:pPr>
            <a:r>
              <a:t>Unit Tests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Manual Tests / UATs</a:t>
            </a:r>
          </a:p>
        </p:txBody>
      </p:sp>
      <p:sp>
        <p:nvSpPr>
          <p:cNvPr id="215" name="Shape 21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Tests mirror user stories</a:t>
            </a:r>
          </a:p>
          <a:p>
            <a:pPr>
              <a:buBlip>
                <a:blip r:embed="rId2"/>
              </a:buBlip>
            </a:pPr>
            <a:r>
              <a:t>Passing tests mean fulfillment of customer requirements</a:t>
            </a:r>
          </a:p>
        </p:txBody>
      </p:sp>
      <p:sp>
        <p:nvSpPr>
          <p:cNvPr id="216" name="Shape 216"/>
          <p:cNvSpPr/>
          <p:nvPr/>
        </p:nvSpPr>
        <p:spPr>
          <a:xfrm>
            <a:off x="7004050" y="2768600"/>
            <a:ext cx="54229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600"/>
            </a:lvl1pPr>
          </a:lstStyle>
          <a:p>
            <a:pPr/>
            <a:r>
              <a:t>Sloooooooow: counted in days/weeks/months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/ E2E Tests</a:t>
            </a:r>
          </a:p>
        </p:txBody>
      </p:sp>
      <p:sp>
        <p:nvSpPr>
          <p:cNvPr id="219" name="Shape 21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Test the flow of an application from start to finish</a:t>
            </a:r>
          </a:p>
          <a:p>
            <a:pPr>
              <a:buBlip>
                <a:blip r:embed="rId2"/>
              </a:buBlip>
            </a:pPr>
            <a:r>
              <a:t>Simulate real user scenarios</a:t>
            </a:r>
          </a:p>
          <a:p>
            <a:pPr>
              <a:buBlip>
                <a:blip r:embed="rId2"/>
              </a:buBlip>
            </a:pPr>
            <a:r>
              <a:t>Closest automated tests to production</a:t>
            </a:r>
          </a:p>
        </p:txBody>
      </p:sp>
      <p:sp>
        <p:nvSpPr>
          <p:cNvPr id="220" name="Shape 220"/>
          <p:cNvSpPr/>
          <p:nvPr/>
        </p:nvSpPr>
        <p:spPr>
          <a:xfrm>
            <a:off x="7004050" y="2768600"/>
            <a:ext cx="54229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600"/>
            </a:pPr>
            <a:r>
              <a:t>More often than not, they are flaky</a:t>
            </a:r>
          </a:p>
          <a:p>
            <a: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600"/>
            </a:pPr>
            <a:r>
              <a:t>Very hard both to develop and maintain</a:t>
            </a:r>
          </a:p>
          <a:p>
            <a: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600"/>
            </a:pPr>
            <a:r>
              <a:t>Very slow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Integration Tests</a:t>
            </a:r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xfrm>
            <a:off x="787400" y="2768600"/>
            <a:ext cx="5422900" cy="3744566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Combine tested units</a:t>
            </a:r>
          </a:p>
          <a:p>
            <a:pPr>
              <a:buBlip>
                <a:blip r:embed="rId3"/>
              </a:buBlip>
            </a:pPr>
            <a:r>
              <a:t>Access resources (network / database)</a:t>
            </a:r>
          </a:p>
          <a:p>
            <a:pPr>
              <a:buBlip>
                <a:blip r:embed="rId3"/>
              </a:buBlip>
            </a:pPr>
            <a:r>
              <a:t>closer to production env</a:t>
            </a:r>
          </a:p>
        </p:txBody>
      </p:sp>
      <p:sp>
        <p:nvSpPr>
          <p:cNvPr id="224" name="Shape 224"/>
          <p:cNvSpPr/>
          <p:nvPr/>
        </p:nvSpPr>
        <p:spPr>
          <a:xfrm>
            <a:off x="7004050" y="2768600"/>
            <a:ext cx="5422900" cy="3744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spcBef>
                <a:spcPts val="3600"/>
              </a:spcBef>
              <a:buSzPct val="30000"/>
              <a:buBlip>
                <a:blip r:embed="rId3"/>
              </a:buBlip>
              <a:defRPr sz="3600"/>
            </a:pPr>
            <a:r>
              <a:t>Failures are hard to diagnose</a:t>
            </a:r>
          </a:p>
          <a:p>
            <a:pPr marL="444500" indent="-444500" algn="l">
              <a:spcBef>
                <a:spcPts val="3600"/>
              </a:spcBef>
              <a:buSzPct val="30000"/>
              <a:buBlip>
                <a:blip r:embed="rId3"/>
              </a:buBlip>
              <a:defRPr sz="3600"/>
            </a:pPr>
            <a:r>
              <a:t>Harder to maintain</a:t>
            </a:r>
          </a:p>
          <a:p>
            <a:pPr marL="444500" indent="-444500" algn="l">
              <a:spcBef>
                <a:spcPts val="3600"/>
              </a:spcBef>
              <a:buSzPct val="30000"/>
              <a:buBlip>
                <a:blip r:embed="rId3"/>
              </a:buBlip>
              <a:defRPr sz="3600"/>
            </a:pPr>
            <a:r>
              <a:t>Complete features might still not work</a:t>
            </a:r>
          </a:p>
        </p:txBody>
      </p:sp>
      <p:sp>
        <p:nvSpPr>
          <p:cNvPr id="225" name="Shape 225"/>
          <p:cNvSpPr/>
          <p:nvPr/>
        </p:nvSpPr>
        <p:spPr>
          <a:xfrm>
            <a:off x="787400" y="6589365"/>
            <a:ext cx="11430001" cy="269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3600"/>
              </a:spcBef>
              <a:defRPr sz="3600"/>
            </a:pPr>
            <a:r>
              <a:t>Main Target: Find bugs that UT can’t</a:t>
            </a:r>
          </a:p>
          <a:p>
            <a:pPr>
              <a:spcBef>
                <a:spcPts val="3600"/>
              </a:spcBef>
              <a:defRPr sz="3600"/>
            </a:pPr>
            <a:r>
              <a:t>Dependency / Environment bugs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2"/>
      <p:bldP build="whole" bldLvl="1" animBg="1" rev="0" advAuto="0" spid="224" grpId="3"/>
      <p:bldP build="whole" bldLvl="1" animBg="1" rev="0" advAuto="0" spid="2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am I?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Nikolas Vourlakis</a:t>
            </a:r>
          </a:p>
          <a:p>
            <a:pPr>
              <a:buBlip>
                <a:blip r:embed="rId2"/>
              </a:buBlip>
            </a:pPr>
            <a:r>
              <a:t>Started with Ruby on Rails</a:t>
            </a:r>
          </a:p>
          <a:p>
            <a:pPr>
              <a:buBlip>
                <a:blip r:embed="rId2"/>
              </a:buBlip>
            </a:pPr>
            <a:r>
              <a:t>Now a backend developer @ imgZine on node.js</a:t>
            </a:r>
          </a:p>
          <a:p>
            <a:pPr>
              <a:buBlip>
                <a:blip r:embed="rId2"/>
              </a:buBlip>
            </a:pPr>
            <a:r>
              <a:t>And I like clean code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Unit Tests</a:t>
            </a:r>
          </a:p>
        </p:txBody>
      </p:sp>
      <p:sp>
        <p:nvSpPr>
          <p:cNvPr id="230" name="Shape 230"/>
          <p:cNvSpPr/>
          <p:nvPr>
            <p:ph type="body" sz="half" idx="1"/>
          </p:nvPr>
        </p:nvSpPr>
        <p:spPr>
          <a:xfrm>
            <a:off x="787400" y="3365500"/>
            <a:ext cx="5422900" cy="5715000"/>
          </a:xfrm>
          <a:prstGeom prst="rect">
            <a:avLst/>
          </a:prstGeom>
        </p:spPr>
        <p:txBody>
          <a:bodyPr anchor="t"/>
          <a:lstStyle/>
          <a:p>
            <a:pPr marL="333375" indent="-333375" defTabSz="438150">
              <a:spcBef>
                <a:spcPts val="2700"/>
              </a:spcBef>
              <a:buSzPct val="75000"/>
              <a:buChar char="•"/>
              <a:defRPr sz="27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Test smallest unit of functionality</a:t>
            </a:r>
          </a:p>
          <a:p>
            <a:pPr marL="333375" indent="-333375" defTabSz="438150">
              <a:spcBef>
                <a:spcPts val="2700"/>
              </a:spcBef>
              <a:buSzPct val="75000"/>
              <a:buChar char="•"/>
              <a:defRPr sz="27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Isolate SUT (System Under Test)</a:t>
            </a:r>
          </a:p>
          <a:p>
            <a:pPr marL="333375" indent="-333375" defTabSz="438150">
              <a:spcBef>
                <a:spcPts val="2700"/>
              </a:spcBef>
              <a:buSzPct val="75000"/>
              <a:buChar char="•"/>
              <a:defRPr sz="27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Focus on particular feature</a:t>
            </a:r>
          </a:p>
          <a:p>
            <a:pPr marL="333375" indent="-333375" defTabSz="438150">
              <a:spcBef>
                <a:spcPts val="2700"/>
              </a:spcBef>
              <a:buSzPct val="75000"/>
              <a:buChar char="•"/>
              <a:defRPr sz="27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Validate unit performs as designed</a:t>
            </a:r>
          </a:p>
          <a:p>
            <a:pPr marL="333375" indent="-333375" defTabSz="438150">
              <a:spcBef>
                <a:spcPts val="2700"/>
              </a:spcBef>
              <a:buSzPct val="75000"/>
              <a:buChar char="•"/>
              <a:defRPr sz="27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Traceable errors</a:t>
            </a:r>
          </a:p>
          <a:p>
            <a:pPr marL="333375" indent="-333375" defTabSz="438150">
              <a:spcBef>
                <a:spcPts val="2700"/>
              </a:spcBef>
              <a:buSzPct val="75000"/>
              <a:buChar char="•"/>
              <a:defRPr sz="27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Should be extremely fast</a:t>
            </a:r>
          </a:p>
          <a:p>
            <a:pPr marL="333375" indent="-333375" defTabSz="438150">
              <a:spcBef>
                <a:spcPts val="2700"/>
              </a:spcBef>
              <a:buSzPct val="75000"/>
              <a:buChar char="•"/>
              <a:defRPr sz="270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Are extremely reliable</a:t>
            </a:r>
          </a:p>
        </p:txBody>
      </p:sp>
      <p:sp>
        <p:nvSpPr>
          <p:cNvPr id="231" name="Shape 231"/>
          <p:cNvSpPr/>
          <p:nvPr/>
        </p:nvSpPr>
        <p:spPr>
          <a:xfrm>
            <a:off x="7004050" y="3276600"/>
            <a:ext cx="54229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spcBef>
                <a:spcPts val="3600"/>
              </a:spcBef>
              <a:buSzPct val="75000"/>
              <a:buChar char="•"/>
              <a:defRPr sz="3600"/>
            </a:pPr>
            <a:r>
              <a:t>Leave out (non-trivial) dependencies</a:t>
            </a:r>
          </a:p>
          <a:p>
            <a:pPr marL="444500" indent="-444500" algn="l">
              <a:spcBef>
                <a:spcPts val="3600"/>
              </a:spcBef>
              <a:buSzPct val="75000"/>
              <a:buChar char="•"/>
              <a:defRPr sz="3600"/>
            </a:pPr>
            <a:r>
              <a:t>No network access</a:t>
            </a:r>
          </a:p>
          <a:p>
            <a:pPr marL="444500" indent="-444500" algn="l">
              <a:spcBef>
                <a:spcPts val="3600"/>
              </a:spcBef>
              <a:buSzPct val="75000"/>
              <a:buChar char="•"/>
              <a:defRPr sz="3600"/>
            </a:pPr>
            <a:r>
              <a:t>No database access</a:t>
            </a:r>
          </a:p>
          <a:p>
            <a:pPr marL="444500" indent="-444500" algn="l">
              <a:spcBef>
                <a:spcPts val="3600"/>
              </a:spcBef>
              <a:buSzPct val="75000"/>
              <a:buChar char="•"/>
              <a:defRPr sz="3600"/>
            </a:pPr>
            <a:r>
              <a:t>Do not spin threads</a:t>
            </a:r>
          </a:p>
        </p:txBody>
      </p:sp>
      <p:pic>
        <p:nvPicPr>
          <p:cNvPr id="232" name="wro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1362" y="2399684"/>
            <a:ext cx="788277" cy="764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ti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4753" y="2487913"/>
            <a:ext cx="788277" cy="588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xfrm>
            <a:off x="787400" y="254000"/>
            <a:ext cx="11430000" cy="1189871"/>
          </a:xfrm>
          <a:prstGeom prst="rect">
            <a:avLst/>
          </a:prstGeom>
        </p:spPr>
        <p:txBody>
          <a:bodyPr/>
          <a:lstStyle/>
          <a:p>
            <a:pPr/>
            <a:r>
              <a:t>Testing Pyramid</a:t>
            </a:r>
          </a:p>
        </p:txBody>
      </p:sp>
      <p:pic>
        <p:nvPicPr>
          <p:cNvPr id="236" name="softwaretestingicecreamconeantipatter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341" y="3685325"/>
            <a:ext cx="4127501" cy="49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dealautomatedtestingpyrami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1459" y="3570911"/>
            <a:ext cx="6350001" cy="5151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266999" y="5588000"/>
            <a:ext cx="6248302" cy="76201"/>
          </a:xfrm>
          <a:prstGeom prst="rect">
            <a:avLst/>
          </a:prstGeom>
        </p:spPr>
      </p:pic>
      <p:pic>
        <p:nvPicPr>
          <p:cNvPr id="24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00885" y="2086993"/>
            <a:ext cx="1376850" cy="1381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Στιγμιότυπο 2015-12-10, 19.15.1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61543" y="2086993"/>
            <a:ext cx="1111096" cy="1381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 / CD</a:t>
            </a:r>
          </a:p>
        </p:txBody>
      </p:sp>
      <p:sp>
        <p:nvSpPr>
          <p:cNvPr id="244" name="Shape 24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>
              <a:buSzTx/>
              <a:buNone/>
              <a:defRPr sz="3000"/>
            </a:pPr>
            <a:r>
              <a:t>What is it?</a:t>
            </a:r>
          </a:p>
          <a:p>
            <a:pPr marL="444500" indent="-444500">
              <a:buBlip>
                <a:blip r:embed="rId2"/>
              </a:buBlip>
              <a:defRPr sz="3000"/>
            </a:pPr>
            <a:r>
              <a:t>Development methodology</a:t>
            </a:r>
          </a:p>
          <a:p>
            <a:pPr marL="444500" indent="-444500">
              <a:buBlip>
                <a:blip r:embed="rId2"/>
              </a:buBlip>
              <a:defRPr sz="3000"/>
            </a:pPr>
            <a:r>
              <a:t>Integrate new code</a:t>
            </a:r>
          </a:p>
          <a:p>
            <a:pPr marL="444500" indent="-444500">
              <a:buBlip>
                <a:blip r:embed="rId2"/>
              </a:buBlip>
              <a:defRPr sz="3000"/>
            </a:pPr>
            <a:r>
              <a:t>Verify by automated build</a:t>
            </a:r>
          </a:p>
          <a:p>
            <a:pPr lvl="1">
              <a:buSzPct val="75000"/>
              <a:buChar char="•"/>
              <a:defRPr sz="3000"/>
            </a:pPr>
            <a:r>
              <a:t>and automated testing</a:t>
            </a:r>
          </a:p>
        </p:txBody>
      </p:sp>
      <p:sp>
        <p:nvSpPr>
          <p:cNvPr id="245" name="Shape 245"/>
          <p:cNvSpPr/>
          <p:nvPr/>
        </p:nvSpPr>
        <p:spPr>
          <a:xfrm>
            <a:off x="6629400" y="2768600"/>
            <a:ext cx="54229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600"/>
              </a:spcBef>
              <a:defRPr sz="3000"/>
            </a:pPr>
            <a:r>
              <a:t>Why use it?</a:t>
            </a:r>
          </a:p>
          <a:p>
            <a: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000"/>
            </a:pPr>
            <a:r>
              <a:t>Build is automated and self-testing</a:t>
            </a:r>
          </a:p>
          <a:p>
            <a: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000"/>
            </a:pPr>
            <a:r>
              <a:t>Test production clones</a:t>
            </a:r>
          </a:p>
          <a:p>
            <a: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000"/>
            </a:pPr>
            <a:r>
              <a:t>Everyone gets early feedback</a:t>
            </a:r>
          </a:p>
          <a:p>
            <a: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000"/>
            </a:pPr>
            <a:r>
              <a:t>Automated deployment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010400" y="1066800"/>
            <a:ext cx="5397500" cy="7620000"/>
          </a:xfrm>
          <a:prstGeom prst="rect">
            <a:avLst/>
          </a:prstGeom>
        </p:spPr>
      </p:pic>
      <p:sp>
        <p:nvSpPr>
          <p:cNvPr id="248" name="Shape 248"/>
          <p:cNvSpPr/>
          <p:nvPr>
            <p:ph type="title"/>
          </p:nvPr>
        </p:nvSpPr>
        <p:spPr>
          <a:xfrm>
            <a:off x="812800" y="1155700"/>
            <a:ext cx="2679949" cy="14196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500"/>
            </a:lvl1pPr>
          </a:lstStyle>
          <a:p>
            <a:pPr/>
            <a:r>
              <a:t>First Steps Test Case #1</a:t>
            </a:r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xfrm>
            <a:off x="812800" y="2768600"/>
            <a:ext cx="2679949" cy="141962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How do I go about testing this?</a:t>
            </a:r>
          </a:p>
        </p:txBody>
      </p:sp>
      <p:pic>
        <p:nvPicPr>
          <p:cNvPr id="250" name="Στιγμιότυπο 2015-12-10, 00.12.55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0165" y="1160864"/>
            <a:ext cx="8800406" cy="7431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812800" y="1155700"/>
            <a:ext cx="2679949" cy="14196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500"/>
            </a:lvl1pPr>
          </a:lstStyle>
          <a:p>
            <a:pPr/>
            <a:r>
              <a:t>First Steps Test Case #2</a:t>
            </a:r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xfrm>
            <a:off x="812800" y="2768600"/>
            <a:ext cx="2679949" cy="141962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How do I go about testing this?</a:t>
            </a:r>
          </a:p>
        </p:txBody>
      </p:sp>
      <p:pic>
        <p:nvPicPr>
          <p:cNvPr id="254" name="Στιγμιότυπο 2015-12-10, 00.17.58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6523" y="1165664"/>
            <a:ext cx="8776890" cy="7422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xfrm>
            <a:off x="812800" y="1155700"/>
            <a:ext cx="2679949" cy="141962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500"/>
            </a:lvl1pPr>
          </a:lstStyle>
          <a:p>
            <a:pPr/>
            <a:r>
              <a:t>First Steps Test Case #3</a:t>
            </a:r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xfrm>
            <a:off x="812800" y="2768600"/>
            <a:ext cx="2679949" cy="141962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How do I go about testing this?</a:t>
            </a:r>
          </a:p>
        </p:txBody>
      </p:sp>
      <p:pic>
        <p:nvPicPr>
          <p:cNvPr id="258" name="Στιγμιότυπο 2015-12-10, 00.20.04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4112" y="1160864"/>
            <a:ext cx="8800406" cy="7431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Value in Testing,</a:t>
            </a:r>
          </a:p>
          <a:p>
            <a:pPr/>
            <a:r>
              <a:t>for Management</a:t>
            </a:r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a.k.a. how to convince your boss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6874918" y="5264349"/>
            <a:ext cx="4721301" cy="4177833"/>
            <a:chOff x="0" y="0"/>
            <a:chExt cx="4721300" cy="4177832"/>
          </a:xfrm>
        </p:grpSpPr>
        <p:pic>
          <p:nvPicPr>
            <p:cNvPr id="262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63450"/>
              <a:ext cx="2072450" cy="291438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grpSp>
          <p:nvGrpSpPr>
            <p:cNvPr id="265" name="Group 265"/>
            <p:cNvGrpSpPr/>
            <p:nvPr/>
          </p:nvGrpSpPr>
          <p:grpSpPr>
            <a:xfrm>
              <a:off x="2077323" y="0"/>
              <a:ext cx="2643978" cy="2136676"/>
              <a:chOff x="0" y="0"/>
              <a:chExt cx="2643976" cy="2136675"/>
            </a:xfrm>
          </p:grpSpPr>
          <p:sp>
            <p:nvSpPr>
              <p:cNvPr id="263" name="Shape 263"/>
              <p:cNvSpPr/>
              <p:nvPr/>
            </p:nvSpPr>
            <p:spPr>
              <a:xfrm>
                <a:off x="0" y="0"/>
                <a:ext cx="2643977" cy="2136676"/>
              </a:xfrm>
              <a:prstGeom prst="wedgeEllipseCallout">
                <a:avLst>
                  <a:gd name="adj1" fmla="val -49385"/>
                  <a:gd name="adj2" fmla="val 62184"/>
                </a:avLst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pic>
            <p:nvPicPr>
              <p:cNvPr id="264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38575" y="371179"/>
                <a:ext cx="1166831" cy="13360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6362">
              <a:defRPr sz="4392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lvl1pPr>
          </a:lstStyle>
          <a:p>
            <a:pPr/>
            <a:r>
              <a:t>But WHY do you even need to convince them?</a:t>
            </a:r>
          </a:p>
        </p:txBody>
      </p:sp>
      <p:pic>
        <p:nvPicPr>
          <p:cNvPr id="27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200" y="546100"/>
            <a:ext cx="6502400" cy="65024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041400" dist="127000" dir="5400000">
              <a:srgbClr val="FFFFFF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 George Boss</a:t>
            </a:r>
          </a:p>
        </p:txBody>
      </p:sp>
      <p:sp>
        <p:nvSpPr>
          <p:cNvPr id="276" name="Shape 276"/>
          <p:cNvSpPr/>
          <p:nvPr>
            <p:ph type="body" idx="14"/>
          </p:nvPr>
        </p:nvSpPr>
        <p:spPr>
          <a:xfrm>
            <a:off x="1270000" y="3708681"/>
            <a:ext cx="10464800" cy="1764739"/>
          </a:xfrm>
          <a:prstGeom prst="rect">
            <a:avLst/>
          </a:prstGeom>
        </p:spPr>
        <p:txBody>
          <a:bodyPr/>
          <a:lstStyle/>
          <a:p>
            <a:pPr/>
            <a:r>
              <a:t>“Your code should be working already!! </a:t>
            </a:r>
            <a:br/>
            <a:br/>
            <a:r>
              <a:t>Why do you need tests?” </a:t>
            </a:r>
          </a:p>
        </p:txBody>
      </p:sp>
      <p:sp>
        <p:nvSpPr>
          <p:cNvPr id="277" name="Shape 277"/>
          <p:cNvSpPr/>
          <p:nvPr/>
        </p:nvSpPr>
        <p:spPr>
          <a:xfrm>
            <a:off x="965250" y="1639423"/>
            <a:ext cx="11074300" cy="117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The Ignorant Boss Theorem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1"/>
      <p:bldP build="whole" bldLvl="1" animBg="1" rev="0" advAuto="0" spid="275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 John Manager</a:t>
            </a:r>
          </a:p>
        </p:txBody>
      </p:sp>
      <p:sp>
        <p:nvSpPr>
          <p:cNvPr id="282" name="Shape 28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“Well, Why haven’t you been doing it up till now?” </a:t>
            </a:r>
          </a:p>
        </p:txBody>
      </p:sp>
      <p:sp>
        <p:nvSpPr>
          <p:cNvPr id="283" name="Shape 283"/>
          <p:cNvSpPr/>
          <p:nvPr/>
        </p:nvSpPr>
        <p:spPr>
          <a:xfrm>
            <a:off x="209042" y="1639423"/>
            <a:ext cx="12586717" cy="117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The Blaming Manager Constant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  <p:bldP build="whole" bldLvl="1" animBg="1" rev="0" advAuto="0" spid="28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Software development is hard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 José Cheapita Nomoneda</a:t>
            </a:r>
          </a:p>
        </p:txBody>
      </p:sp>
      <p:sp>
        <p:nvSpPr>
          <p:cNvPr id="288" name="Shape 288"/>
          <p:cNvSpPr/>
          <p:nvPr>
            <p:ph type="body" idx="14"/>
          </p:nvPr>
        </p:nvSpPr>
        <p:spPr>
          <a:xfrm>
            <a:off x="1270000" y="3708681"/>
            <a:ext cx="10464800" cy="1764739"/>
          </a:xfrm>
          <a:prstGeom prst="rect">
            <a:avLst/>
          </a:prstGeom>
        </p:spPr>
        <p:txBody>
          <a:bodyPr/>
          <a:lstStyle/>
          <a:p>
            <a:pPr/>
            <a:r>
              <a:t>“So… Let me get this right… </a:t>
            </a:r>
          </a:p>
          <a:p>
            <a:pPr/>
          </a:p>
          <a:p>
            <a:pPr/>
            <a:r>
              <a:t>You are asking me to invest more money?” </a:t>
            </a:r>
          </a:p>
        </p:txBody>
      </p:sp>
      <p:sp>
        <p:nvSpPr>
          <p:cNvPr id="289" name="Shape 289"/>
          <p:cNvSpPr/>
          <p:nvPr/>
        </p:nvSpPr>
        <p:spPr>
          <a:xfrm>
            <a:off x="172008" y="1701450"/>
            <a:ext cx="12660784" cy="111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The Venture Capital-less Dilemma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 Antonio Bizi </a:t>
            </a:r>
          </a:p>
        </p:txBody>
      </p:sp>
      <p:sp>
        <p:nvSpPr>
          <p:cNvPr id="292" name="Shape 29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“We don't have time for that now” </a:t>
            </a:r>
          </a:p>
        </p:txBody>
      </p:sp>
      <p:sp>
        <p:nvSpPr>
          <p:cNvPr id="293" name="Shape 293"/>
          <p:cNvSpPr/>
          <p:nvPr/>
        </p:nvSpPr>
        <p:spPr>
          <a:xfrm>
            <a:off x="2473553" y="1639423"/>
            <a:ext cx="8057694" cy="117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The Busy Wait Loop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1" grpId="2"/>
      <p:bldP build="whole" bldLvl="1" animBg="1" rev="0" advAuto="0" spid="29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30190"/>
            <a:ext cx="13004801" cy="809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xfrm>
            <a:off x="787400" y="2023577"/>
            <a:ext cx="11430000" cy="2438401"/>
          </a:xfrm>
          <a:prstGeom prst="rect">
            <a:avLst/>
          </a:prstGeom>
        </p:spPr>
        <p:txBody>
          <a:bodyPr/>
          <a:lstStyle/>
          <a:p>
            <a:pPr/>
            <a:r>
              <a:t>How Much Time Is It Taking to Manually Test ?</a:t>
            </a:r>
          </a:p>
        </p:txBody>
      </p:sp>
      <p:sp>
        <p:nvSpPr>
          <p:cNvPr id="300" name="Shape 300"/>
          <p:cNvSpPr/>
          <p:nvPr>
            <p:ph type="body" sz="quarter" idx="4294967295"/>
          </p:nvPr>
        </p:nvSpPr>
        <p:spPr>
          <a:xfrm>
            <a:off x="3138545" y="6121400"/>
            <a:ext cx="4871339" cy="157480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Multiply by # Releases</a:t>
            </a:r>
          </a:p>
        </p:txBody>
      </p:sp>
      <p:pic>
        <p:nvPicPr>
          <p:cNvPr id="3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0479" y="4423185"/>
            <a:ext cx="3830780" cy="497123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xfrm>
            <a:off x="602098" y="1383444"/>
            <a:ext cx="11430001" cy="2438401"/>
          </a:xfrm>
          <a:prstGeom prst="rect">
            <a:avLst/>
          </a:prstGeom>
        </p:spPr>
        <p:txBody>
          <a:bodyPr/>
          <a:lstStyle/>
          <a:p>
            <a:pPr/>
            <a:r>
              <a:t>How Frequent Are Your Releases?</a:t>
            </a:r>
          </a:p>
        </p:txBody>
      </p:sp>
      <p:sp>
        <p:nvSpPr>
          <p:cNvPr id="304" name="Shape 304"/>
          <p:cNvSpPr/>
          <p:nvPr>
            <p:ph type="body" sz="quarter" idx="4294967295"/>
          </p:nvPr>
        </p:nvSpPr>
        <p:spPr>
          <a:xfrm>
            <a:off x="472795" y="5758594"/>
            <a:ext cx="6172596" cy="816552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Let’s say, in the last year?</a:t>
            </a:r>
          </a:p>
        </p:txBody>
      </p:sp>
      <p:grpSp>
        <p:nvGrpSpPr>
          <p:cNvPr id="307" name="Group 307"/>
          <p:cNvGrpSpPr/>
          <p:nvPr/>
        </p:nvGrpSpPr>
        <p:grpSpPr>
          <a:xfrm>
            <a:off x="7166616" y="4096770"/>
            <a:ext cx="5334001" cy="4140201"/>
            <a:chOff x="0" y="0"/>
            <a:chExt cx="5334000" cy="4140200"/>
          </a:xfrm>
        </p:grpSpPr>
        <p:pic>
          <p:nvPicPr>
            <p:cNvPr id="30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080000" cy="381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5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34000" cy="414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xfrm>
            <a:off x="787400" y="1433981"/>
            <a:ext cx="11430000" cy="24384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Do they count customer complaints owing to bugs? </a:t>
            </a:r>
          </a:p>
        </p:txBody>
      </p:sp>
      <p:sp>
        <p:nvSpPr>
          <p:cNvPr id="310" name="Shape 310"/>
          <p:cNvSpPr/>
          <p:nvPr>
            <p:ph type="body" sz="quarter" idx="4294967295"/>
          </p:nvPr>
        </p:nvSpPr>
        <p:spPr>
          <a:xfrm>
            <a:off x="2133863" y="7766446"/>
            <a:ext cx="8737074" cy="76825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Do you even use a ticketing system?</a:t>
            </a:r>
          </a:p>
        </p:txBody>
      </p:sp>
      <p:pic>
        <p:nvPicPr>
          <p:cNvPr id="31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9613" y="4366464"/>
            <a:ext cx="5945574" cy="290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xfrm>
            <a:off x="787400" y="1636128"/>
            <a:ext cx="11430000" cy="2438401"/>
          </a:xfrm>
          <a:prstGeom prst="rect">
            <a:avLst/>
          </a:prstGeom>
        </p:spPr>
        <p:txBody>
          <a:bodyPr/>
          <a:lstStyle/>
          <a:p>
            <a:pPr/>
            <a:r>
              <a:t>How many weekends have you worked extra? </a:t>
            </a:r>
          </a:p>
        </p:txBody>
      </p:sp>
      <p:sp>
        <p:nvSpPr>
          <p:cNvPr id="314" name="Shape 314"/>
          <p:cNvSpPr/>
          <p:nvPr>
            <p:ph type="body" sz="quarter" idx="4294967295"/>
          </p:nvPr>
        </p:nvSpPr>
        <p:spPr>
          <a:xfrm>
            <a:off x="850900" y="8126025"/>
            <a:ext cx="11303000" cy="1574801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…and they paid you for?</a:t>
            </a:r>
          </a:p>
        </p:txBody>
      </p:sp>
      <p:pic>
        <p:nvPicPr>
          <p:cNvPr id="3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2576" y="4399795"/>
            <a:ext cx="5407151" cy="3400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xfrm>
            <a:off x="787400" y="4870515"/>
            <a:ext cx="11430000" cy="2438401"/>
          </a:xfrm>
          <a:prstGeom prst="rect">
            <a:avLst/>
          </a:prstGeom>
        </p:spPr>
        <p:txBody>
          <a:bodyPr/>
          <a:lstStyle/>
          <a:p>
            <a:pPr/>
            <a:r>
              <a:t>Have they had at least one client tell them:</a:t>
            </a:r>
          </a:p>
        </p:txBody>
      </p:sp>
      <p:sp>
        <p:nvSpPr>
          <p:cNvPr id="318" name="Shape 318"/>
          <p:cNvSpPr/>
          <p:nvPr>
            <p:ph type="body" sz="quarter" idx="4294967295"/>
          </p:nvPr>
        </p:nvSpPr>
        <p:spPr>
          <a:xfrm>
            <a:off x="850900" y="7721731"/>
            <a:ext cx="11303000" cy="1574801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…didn’t we fix that again a couple of weeks ago?</a:t>
            </a:r>
          </a:p>
        </p:txBody>
      </p:sp>
      <p:pic>
        <p:nvPicPr>
          <p:cNvPr id="31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6756" y="456904"/>
            <a:ext cx="6239772" cy="400079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Last but not least…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really special….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–Grady Booch</a:t>
            </a:r>
          </a:p>
        </p:txBody>
      </p:sp>
      <p:sp>
        <p:nvSpPr>
          <p:cNvPr id="180" name="Shape 180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 line of code you write has ethical implications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Wait for it…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Ok, here goes… </a:t>
            </a:r>
          </a:p>
        </p:txBody>
      </p:sp>
      <p:sp>
        <p:nvSpPr>
          <p:cNvPr id="328" name="Shape 328"/>
          <p:cNvSpPr/>
          <p:nvPr>
            <p:ph type="body" sz="quarter" idx="4294967295"/>
          </p:nvPr>
        </p:nvSpPr>
        <p:spPr>
          <a:xfrm>
            <a:off x="850900" y="61214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their competition does it.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900"/>
            <a:ext cx="11722100" cy="6146800"/>
          </a:xfrm>
          <a:prstGeom prst="rect">
            <a:avLst/>
          </a:prstGeom>
        </p:spPr>
      </p:pic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a Happily Ever After…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body" sz="quarter" idx="1"/>
          </p:nvPr>
        </p:nvSpPr>
        <p:spPr>
          <a:xfrm>
            <a:off x="787400" y="1733524"/>
            <a:ext cx="11430000" cy="211763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Try to explain in business terms </a:t>
            </a:r>
            <a:br/>
            <a:r>
              <a:t>(free tips: ‘save money’, ‘retain customers’, ‘reduce time to market’… )</a:t>
            </a:r>
          </a:p>
        </p:txBody>
      </p:sp>
      <p:sp>
        <p:nvSpPr>
          <p:cNvPr id="334" name="Shape 334"/>
          <p:cNvSpPr/>
          <p:nvPr/>
        </p:nvSpPr>
        <p:spPr>
          <a:xfrm>
            <a:off x="787400" y="4355685"/>
            <a:ext cx="11430000" cy="16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Don’t tell them how to run their business </a:t>
            </a:r>
            <a:br/>
            <a:r>
              <a:t>(so they don’t tell you how to code…)</a:t>
            </a:r>
          </a:p>
        </p:txBody>
      </p:sp>
      <p:sp>
        <p:nvSpPr>
          <p:cNvPr id="335" name="Shape 335"/>
          <p:cNvSpPr/>
          <p:nvPr/>
        </p:nvSpPr>
        <p:spPr>
          <a:xfrm>
            <a:off x="787400" y="6499393"/>
            <a:ext cx="11430000" cy="1318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>
              <a:spcBef>
                <a:spcPts val="3600"/>
              </a:spcBef>
              <a:buSzPct val="30000"/>
              <a:buBlip>
                <a:blip r:embed="rId2"/>
              </a:buBlip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Don’t expect it all at once. Change takes time =&gt; </a:t>
            </a:r>
            <a:br/>
            <a:r>
              <a:t>Baby Steps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3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3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3"/>
      <p:bldP build="whole" bldLvl="1" animBg="1" rev="0" advAuto="0" spid="334" grpId="2"/>
      <p:bldP build="whole" bldLvl="1" animBg="1" rev="0" advAuto="0" spid="33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cap="small">
                <a:effectLst/>
                <a:latin typeface="Gill Sans UltraBold"/>
                <a:ea typeface="Gill Sans UltraBold"/>
                <a:cs typeface="Gill Sans UltraBold"/>
                <a:sym typeface="Gill Sans UltraBold"/>
              </a:defRPr>
            </a:pPr>
            <a:r>
              <a:t>Test - Driven Development</a:t>
            </a:r>
          </a:p>
        </p:txBody>
      </p:sp>
      <p:sp>
        <p:nvSpPr>
          <p:cNvPr id="338" name="Shape 33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remove the fear</a:t>
            </a:r>
          </a:p>
          <a:p>
            <a:pPr/>
            <a:r>
              <a:t>Nikolas Vourlakis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The Laws</a:t>
            </a:r>
          </a:p>
        </p:txBody>
      </p:sp>
      <p:sp>
        <p:nvSpPr>
          <p:cNvPr id="341" name="Shape 3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You are not allowed to write any production code unless it is to make a failing unit test pass</a:t>
            </a:r>
          </a:p>
          <a:p>
            <a:pPr>
              <a:buBlip>
                <a:blip r:embed="rId2"/>
              </a:buBlip>
            </a:pPr>
            <a:r>
              <a:t>You are not allowed to write any more of a unit test than is sufficient to fail; and compilation failures are failures</a:t>
            </a:r>
          </a:p>
          <a:p>
            <a:pPr>
              <a:buBlip>
                <a:blip r:embed="rId2"/>
              </a:buBlip>
            </a:pPr>
            <a:r>
              <a:t>You are not allowed to write any more production code than is sufficient to pass the one failing unit test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 - Green - Refactor</a:t>
            </a:r>
          </a:p>
        </p:txBody>
      </p:sp>
      <p:grpSp>
        <p:nvGrpSpPr>
          <p:cNvPr id="350" name="Group 350"/>
          <p:cNvGrpSpPr/>
          <p:nvPr/>
        </p:nvGrpSpPr>
        <p:grpSpPr>
          <a:xfrm>
            <a:off x="3263900" y="3593426"/>
            <a:ext cx="6477001" cy="3924301"/>
            <a:chOff x="0" y="0"/>
            <a:chExt cx="6477000" cy="3924300"/>
          </a:xfrm>
        </p:grpSpPr>
        <p:sp>
          <p:nvSpPr>
            <p:cNvPr id="344" name="Shape 344"/>
            <p:cNvSpPr/>
            <p:nvPr/>
          </p:nvSpPr>
          <p:spPr>
            <a:xfrm>
              <a:off x="0" y="2654300"/>
              <a:ext cx="1270000" cy="12700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603500" y="0"/>
              <a:ext cx="1270000" cy="12700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5207000" y="2654300"/>
              <a:ext cx="1270001" cy="127000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cxnSp>
          <p:nvCxnSpPr>
            <p:cNvPr id="347" name="Connector 347"/>
            <p:cNvCxnSpPr>
              <a:stCxn id="344" idx="0"/>
              <a:endCxn id="345" idx="0"/>
            </p:cNvCxnSpPr>
            <p:nvPr/>
          </p:nvCxnSpPr>
          <p:spPr>
            <a:xfrm flipV="1">
              <a:off x="635000" y="635000"/>
              <a:ext cx="2603500" cy="2654300"/>
            </a:xfrm>
            <a:prstGeom prst="straightConnector1">
              <a:avLst/>
            </a:prstGeom>
            <a:ln w="63500" cap="flat">
              <a:solidFill>
                <a:srgbClr val="A6AAA9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348" name="Connector 348"/>
            <p:cNvCxnSpPr>
              <a:stCxn id="345" idx="0"/>
              <a:endCxn id="346" idx="0"/>
            </p:cNvCxnSpPr>
            <p:nvPr/>
          </p:nvCxnSpPr>
          <p:spPr>
            <a:xfrm>
              <a:off x="3238500" y="635000"/>
              <a:ext cx="2603501" cy="2654300"/>
            </a:xfrm>
            <a:prstGeom prst="straightConnector1">
              <a:avLst/>
            </a:prstGeom>
            <a:ln w="63500" cap="flat">
              <a:solidFill>
                <a:srgbClr val="A6AAA9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349" name="Connector 349"/>
            <p:cNvCxnSpPr>
              <a:stCxn id="346" idx="0"/>
              <a:endCxn id="344" idx="0"/>
            </p:cNvCxnSpPr>
            <p:nvPr/>
          </p:nvCxnSpPr>
          <p:spPr>
            <a:xfrm flipH="1">
              <a:off x="635000" y="3289300"/>
              <a:ext cx="5207001" cy="0"/>
            </a:xfrm>
            <a:prstGeom prst="straightConnector1">
              <a:avLst/>
            </a:prstGeom>
            <a:ln w="63500" cap="flat">
              <a:solidFill>
                <a:srgbClr val="A6AAA9"/>
              </a:solidFill>
              <a:prstDash val="solid"/>
              <a:miter lim="400000"/>
              <a:tailEnd type="arrow" w="med" len="med"/>
            </a:ln>
            <a:effectLst/>
          </p:spPr>
        </p:cxnSp>
      </p:grpSp>
      <p:sp>
        <p:nvSpPr>
          <p:cNvPr id="351" name="Shape 351"/>
          <p:cNvSpPr/>
          <p:nvPr/>
        </p:nvSpPr>
        <p:spPr>
          <a:xfrm>
            <a:off x="122885" y="6198380"/>
            <a:ext cx="3048001" cy="1356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Write failing</a:t>
            </a:r>
          </a:p>
          <a:p>
            <a:pPr/>
            <a:r>
              <a:t>test</a:t>
            </a:r>
          </a:p>
        </p:txBody>
      </p:sp>
      <p:sp>
        <p:nvSpPr>
          <p:cNvPr id="352" name="Shape 352"/>
          <p:cNvSpPr/>
          <p:nvPr/>
        </p:nvSpPr>
        <p:spPr>
          <a:xfrm>
            <a:off x="4910010" y="2782080"/>
            <a:ext cx="3176550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Make it work</a:t>
            </a:r>
          </a:p>
        </p:txBody>
      </p:sp>
      <p:sp>
        <p:nvSpPr>
          <p:cNvPr id="353" name="Shape 353"/>
          <p:cNvSpPr/>
          <p:nvPr/>
        </p:nvSpPr>
        <p:spPr>
          <a:xfrm>
            <a:off x="9814598" y="6515880"/>
            <a:ext cx="3078404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Make it right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gain</a:t>
            </a:r>
          </a:p>
        </p:txBody>
      </p:sp>
      <p:sp>
        <p:nvSpPr>
          <p:cNvPr id="356" name="Shape 3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 am in control of the code</a:t>
            </a:r>
          </a:p>
          <a:p>
            <a:pPr>
              <a:buBlip>
                <a:blip r:embed="rId2"/>
              </a:buBlip>
            </a:pPr>
            <a:r>
              <a:t>Fearless refactoring and thus agility</a:t>
            </a:r>
          </a:p>
          <a:p>
            <a:pPr>
              <a:buBlip>
                <a:blip r:embed="rId2"/>
              </a:buBlip>
            </a:pPr>
            <a:r>
              <a:t>Decoupled components</a:t>
            </a:r>
          </a:p>
          <a:p>
            <a:pPr>
              <a:buBlip>
                <a:blip r:embed="rId2"/>
              </a:buBlip>
            </a:pPr>
            <a:r>
              <a:t>Debugging? What’s that? (sort of)</a:t>
            </a:r>
          </a:p>
          <a:p>
            <a:pPr>
              <a:buBlip>
                <a:blip r:embed="rId2"/>
              </a:buBlip>
            </a:pPr>
            <a:r>
              <a:t>Low level documentation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Tips to get started</a:t>
            </a:r>
          </a:p>
        </p:txBody>
      </p:sp>
      <p:sp>
        <p:nvSpPr>
          <p:cNvPr id="359" name="Shape 3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Test behavior, not just functions or classes</a:t>
            </a:r>
          </a:p>
          <a:p>
            <a:pPr>
              <a:buBlip>
                <a:blip r:embed="rId2"/>
              </a:buBlip>
            </a:pPr>
            <a:r>
              <a:t>ALWAYS write the test first</a:t>
            </a:r>
          </a:p>
          <a:p>
            <a:pPr>
              <a:buBlip>
                <a:blip r:embed="rId2"/>
              </a:buBlip>
            </a:pPr>
            <a:r>
              <a:t>Quickly getting to green dominates everything else</a:t>
            </a:r>
          </a:p>
          <a:p>
            <a:pPr>
              <a:buBlip>
                <a:blip r:embed="rId2"/>
              </a:buBlip>
            </a:pPr>
            <a:r>
              <a:t>Don’t forget the “make it right” part, aka clean code</a:t>
            </a:r>
          </a:p>
          <a:p>
            <a:pPr>
              <a:buBlip>
                <a:blip r:embed="rId2"/>
              </a:buBlip>
            </a:pPr>
            <a:r>
              <a:t>Listen to your tests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tdd_book.jpg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4650" t="0" r="4650" b="0"/>
          <a:stretch>
            <a:fillRect/>
          </a:stretch>
        </p:blipFill>
        <p:spPr>
          <a:xfrm>
            <a:off x="1833926" y="3154312"/>
            <a:ext cx="3837849" cy="530388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17500" dist="0" dir="5400000">
              <a:srgbClr val="A6AAA9">
                <a:alpha val="70000"/>
              </a:srgbClr>
            </a:outerShdw>
          </a:effectLst>
        </p:spPr>
      </p:pic>
      <p:pic>
        <p:nvPicPr>
          <p:cNvPr id="362" name="goos_tdd_book.jpg"/>
          <p:cNvPicPr>
            <a:picLocks noChangeAspect="1"/>
          </p:cNvPicPr>
          <p:nvPr/>
        </p:nvPicPr>
        <p:blipFill>
          <a:blip r:embed="rId3">
            <a:extLst/>
          </a:blip>
          <a:srcRect l="2641" t="0" r="2641" b="0"/>
          <a:stretch>
            <a:fillRect/>
          </a:stretch>
        </p:blipFill>
        <p:spPr>
          <a:xfrm>
            <a:off x="7434625" y="3154312"/>
            <a:ext cx="3837849" cy="530388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17500" dist="0" dir="5400000">
              <a:srgbClr val="A6AAA9">
                <a:alpha val="70000"/>
              </a:srgbClr>
            </a:outerShdw>
          </a:effectLst>
        </p:spPr>
      </p:pic>
      <p:sp>
        <p:nvSpPr>
          <p:cNvPr id="363" name="Shape 363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read?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Just inherited a code base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do a Code Kata</a:t>
            </a:r>
          </a:p>
        </p:txBody>
      </p:sp>
      <p:sp>
        <p:nvSpPr>
          <p:cNvPr id="366" name="Shape 36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>
              <a:defRPr u="none"/>
            </a:pPr>
            <a:r>
              <a:rPr u="sng"/>
              <a:t>http://osherove.com/tdd-kata-1/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190500" y="-190500"/>
            <a:ext cx="13385800" cy="10160000"/>
          </a:xfrm>
          <a:prstGeom prst="rect">
            <a:avLst/>
          </a:prstGeom>
          <a:ln w="9525">
            <a:round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May I refactor a bit?</a:t>
            </a:r>
          </a:p>
        </p:txBody>
      </p:sp>
      <p:sp>
        <p:nvSpPr>
          <p:cNvPr id="187" name="Shape 187"/>
          <p:cNvSpPr/>
          <p:nvPr>
            <p:ph type="subTitle" sz="quarter" idx="1"/>
          </p:nvPr>
        </p:nvSpPr>
        <p:spPr>
          <a:xfrm>
            <a:off x="6876901" y="5020642"/>
            <a:ext cx="5251599" cy="728316"/>
          </a:xfrm>
          <a:prstGeom prst="rect">
            <a:avLst/>
          </a:prstGeom>
        </p:spPr>
        <p:txBody>
          <a:bodyPr/>
          <a:lstStyle>
            <a:lvl1pPr defTabSz="566674">
              <a:defRPr sz="4074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lvl1pPr>
          </a:lstStyle>
          <a:p>
            <a:pPr/>
            <a:r>
              <a:t>Are you sure about this?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hydra-3-01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324100"/>
            <a:ext cx="8128000" cy="5105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ts-my-last-day-as-a-software-developer-at-this-company-9867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454400" y="3073400"/>
            <a:ext cx="6096000" cy="3606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Gill Sans"/>
        <a:ea typeface="Gill Sans"/>
        <a:cs typeface="Gill Sans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"/>
        <a:ea typeface="Helvetica Neue"/>
        <a:cs typeface="Helvetica Neue"/>
      </a:majorFont>
      <a:minorFont>
        <a:latin typeface="Gill Sans"/>
        <a:ea typeface="Gill Sans"/>
        <a:cs typeface="Gill Sans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